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9" r:id="rId7"/>
    <p:sldId id="263" r:id="rId8"/>
    <p:sldId id="267" r:id="rId9"/>
    <p:sldId id="264" r:id="rId10"/>
    <p:sldId id="261" r:id="rId11"/>
    <p:sldId id="262" r:id="rId12"/>
    <p:sldId id="273" r:id="rId13"/>
    <p:sldId id="271" r:id="rId14"/>
    <p:sldId id="272" r:id="rId15"/>
    <p:sldId id="268" r:id="rId16"/>
    <p:sldId id="266" r:id="rId17"/>
  </p:sldIdLst>
  <p:sldSz cx="11522075" cy="6480175"/>
  <p:notesSz cx="6858000" cy="9144000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0B5"/>
    <a:srgbClr val="3D6595"/>
    <a:srgbClr val="335D6A"/>
    <a:srgbClr val="2A5243"/>
    <a:srgbClr val="3B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50" y="66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085551340857E-2"/>
          <c:y val="0.18507189677337438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51674597194828"/>
                  <c:y val="-7.33965897314848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</a:t>
                    </a:r>
                    <a:r>
                      <a:rPr lang="ru-RU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дней</a:t>
                    </a:r>
                    <a:endParaRPr lang="ru-RU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50267859587695"/>
                      <c:h val="0.20367553650487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4022327962597703"/>
                  <c:y val="-1.83487862291815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ru-RU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дней</a:t>
                    </a:r>
                    <a:endParaRPr lang="ru-RU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55071666241209"/>
                      <c:h val="0.269548975788877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3604760"/>
        <c:axId val="291392736"/>
      </c:barChart>
      <c:catAx>
        <c:axId val="293604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92736"/>
        <c:crosses val="autoZero"/>
        <c:auto val="1"/>
        <c:lblAlgn val="ctr"/>
        <c:lblOffset val="100"/>
        <c:noMultiLvlLbl val="0"/>
      </c:catAx>
      <c:valAx>
        <c:axId val="29139273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9360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37105-4F1A-4D08-818D-13641B4CC46D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9C3328-DB25-48E2-836A-5FA209E5B6EA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Федеральный уровень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3C5D8-F121-4959-9BA9-7C73227BA242}" type="parTrans" cxnId="{3A646B63-4AF1-4941-9B8F-E95428115D61}">
      <dgm:prSet/>
      <dgm:spPr/>
      <dgm:t>
        <a:bodyPr/>
        <a:lstStyle/>
        <a:p>
          <a:endParaRPr lang="ru-RU"/>
        </a:p>
      </dgm:t>
    </dgm:pt>
    <dgm:pt modelId="{1FE5E440-AAE5-45B0-9B0E-ED3BF89861FF}" type="sibTrans" cxnId="{3A646B63-4AF1-4941-9B8F-E95428115D61}">
      <dgm:prSet/>
      <dgm:spPr/>
      <dgm:t>
        <a:bodyPr/>
        <a:lstStyle/>
        <a:p>
          <a:endParaRPr lang="ru-RU"/>
        </a:p>
      </dgm:t>
    </dgm:pt>
    <dgm:pt modelId="{C58B2F08-3F7E-445D-A898-D133E69AF178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Региональный уровень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CA1A8-1EA8-4B35-845A-EC0E7D18E1DD}" type="parTrans" cxnId="{058A5E42-841B-4F4C-9AA4-167D3914FCB6}">
      <dgm:prSet/>
      <dgm:spPr/>
      <dgm:t>
        <a:bodyPr/>
        <a:lstStyle/>
        <a:p>
          <a:endParaRPr lang="ru-RU"/>
        </a:p>
      </dgm:t>
    </dgm:pt>
    <dgm:pt modelId="{638E1376-0E5F-4C13-8C45-30918268731A}" type="sibTrans" cxnId="{058A5E42-841B-4F4C-9AA4-167D3914FCB6}">
      <dgm:prSet/>
      <dgm:spPr/>
      <dgm:t>
        <a:bodyPr/>
        <a:lstStyle/>
        <a:p>
          <a:endParaRPr lang="ru-RU"/>
        </a:p>
      </dgm:t>
    </dgm:pt>
    <dgm:pt modelId="{8DA4AB99-89AF-4AF3-87F4-46A8EE2A8863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Уровень образовательного учреждения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8C647-6D2B-45E5-969D-7DCB28457E73}" type="parTrans" cxnId="{0BEE5694-22A6-40DA-AD9E-00B3583F6056}">
      <dgm:prSet/>
      <dgm:spPr/>
      <dgm:t>
        <a:bodyPr/>
        <a:lstStyle/>
        <a:p>
          <a:endParaRPr lang="ru-RU"/>
        </a:p>
      </dgm:t>
    </dgm:pt>
    <dgm:pt modelId="{F0FA034D-394D-416C-A357-CA187E0CF6FF}" type="sibTrans" cxnId="{0BEE5694-22A6-40DA-AD9E-00B3583F6056}">
      <dgm:prSet/>
      <dgm:spPr/>
      <dgm:t>
        <a:bodyPr/>
        <a:lstStyle/>
        <a:p>
          <a:endParaRPr lang="ru-RU"/>
        </a:p>
      </dgm:t>
    </dgm:pt>
    <dgm:pt modelId="{570539C2-CDBA-4411-900A-184F713D2D28}" type="pres">
      <dgm:prSet presAssocID="{F9637105-4F1A-4D08-818D-13641B4CC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F86DCC-F06F-48C8-AF5F-E18E403FC270}" type="pres">
      <dgm:prSet presAssocID="{859C3328-DB25-48E2-836A-5FA209E5B6EA}" presName="Name8" presStyleCnt="0"/>
      <dgm:spPr/>
    </dgm:pt>
    <dgm:pt modelId="{F314275D-0060-4A6D-AB6A-A23DD17E307C}" type="pres">
      <dgm:prSet presAssocID="{859C3328-DB25-48E2-836A-5FA209E5B6EA}" presName="level" presStyleLbl="node1" presStyleIdx="0" presStyleCnt="3" custScaleX="99850" custScaleY="93882" custLinFactNeighborX="-474" custLinFactNeighborY="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3E1F1-DFF1-436C-A56A-9CDCCBCCCB75}" type="pres">
      <dgm:prSet presAssocID="{859C3328-DB25-48E2-836A-5FA209E5B6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CCF99-A1BA-403D-B31A-CCD93D73BA24}" type="pres">
      <dgm:prSet presAssocID="{C58B2F08-3F7E-445D-A898-D133E69AF178}" presName="Name8" presStyleCnt="0"/>
      <dgm:spPr/>
    </dgm:pt>
    <dgm:pt modelId="{34794679-1FED-4027-B7DC-F825FA35C4C8}" type="pres">
      <dgm:prSet presAssocID="{C58B2F08-3F7E-445D-A898-D133E69AF178}" presName="level" presStyleLbl="node1" presStyleIdx="1" presStyleCnt="3" custScaleX="100521" custScaleY="92888" custLinFactNeighborX="386" custLinFactNeighborY="9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FB0B7-47EA-4267-945B-D429BE68A5C5}" type="pres">
      <dgm:prSet presAssocID="{C58B2F08-3F7E-445D-A898-D133E69AF1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7BF6B-B0AF-44E2-94E9-3643AD6FFE8E}" type="pres">
      <dgm:prSet presAssocID="{8DA4AB99-89AF-4AF3-87F4-46A8EE2A8863}" presName="Name8" presStyleCnt="0"/>
      <dgm:spPr/>
    </dgm:pt>
    <dgm:pt modelId="{C68F3047-BA9C-44FA-9703-B69427ACB9B4}" type="pres">
      <dgm:prSet presAssocID="{8DA4AB99-89AF-4AF3-87F4-46A8EE2A8863}" presName="level" presStyleLbl="node1" presStyleIdx="2" presStyleCnt="3" custLinFactNeighborX="-3395" custLinFactNeighborY="88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BA2EE-5C63-4490-8649-6397A44508DA}" type="pres">
      <dgm:prSet presAssocID="{8DA4AB99-89AF-4AF3-87F4-46A8EE2A88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8A5E42-841B-4F4C-9AA4-167D3914FCB6}" srcId="{F9637105-4F1A-4D08-818D-13641B4CC46D}" destId="{C58B2F08-3F7E-445D-A898-D133E69AF178}" srcOrd="1" destOrd="0" parTransId="{0C4CA1A8-1EA8-4B35-845A-EC0E7D18E1DD}" sibTransId="{638E1376-0E5F-4C13-8C45-30918268731A}"/>
    <dgm:cxn modelId="{D3574CD1-46D8-4322-B3CC-11E48809C9B2}" type="presOf" srcId="{F9637105-4F1A-4D08-818D-13641B4CC46D}" destId="{570539C2-CDBA-4411-900A-184F713D2D28}" srcOrd="0" destOrd="0" presId="urn:microsoft.com/office/officeart/2005/8/layout/pyramid1"/>
    <dgm:cxn modelId="{D8BC5734-5B7B-4A7E-B315-F1D2CFFF17BB}" type="presOf" srcId="{859C3328-DB25-48E2-836A-5FA209E5B6EA}" destId="{F314275D-0060-4A6D-AB6A-A23DD17E307C}" srcOrd="0" destOrd="0" presId="urn:microsoft.com/office/officeart/2005/8/layout/pyramid1"/>
    <dgm:cxn modelId="{DF1F9960-A121-4FCD-BFB0-5A5E391E1FD7}" type="presOf" srcId="{C58B2F08-3F7E-445D-A898-D133E69AF178}" destId="{34794679-1FED-4027-B7DC-F825FA35C4C8}" srcOrd="0" destOrd="0" presId="urn:microsoft.com/office/officeart/2005/8/layout/pyramid1"/>
    <dgm:cxn modelId="{0BEE5694-22A6-40DA-AD9E-00B3583F6056}" srcId="{F9637105-4F1A-4D08-818D-13641B4CC46D}" destId="{8DA4AB99-89AF-4AF3-87F4-46A8EE2A8863}" srcOrd="2" destOrd="0" parTransId="{BE58C647-6D2B-45E5-969D-7DCB28457E73}" sibTransId="{F0FA034D-394D-416C-A357-CA187E0CF6FF}"/>
    <dgm:cxn modelId="{6E10169B-6661-4EEC-8395-E3B821C9EC0F}" type="presOf" srcId="{859C3328-DB25-48E2-836A-5FA209E5B6EA}" destId="{F8D3E1F1-DFF1-436C-A56A-9CDCCBCCCB75}" srcOrd="1" destOrd="0" presId="urn:microsoft.com/office/officeart/2005/8/layout/pyramid1"/>
    <dgm:cxn modelId="{EE40ACFF-D81F-4568-A12D-A78A8DC97415}" type="presOf" srcId="{8DA4AB99-89AF-4AF3-87F4-46A8EE2A8863}" destId="{8CABA2EE-5C63-4490-8649-6397A44508DA}" srcOrd="1" destOrd="0" presId="urn:microsoft.com/office/officeart/2005/8/layout/pyramid1"/>
    <dgm:cxn modelId="{1217A1E5-04EC-4AA0-83D2-352B7EE8E10E}" type="presOf" srcId="{C58B2F08-3F7E-445D-A898-D133E69AF178}" destId="{C48FB0B7-47EA-4267-945B-D429BE68A5C5}" srcOrd="1" destOrd="0" presId="urn:microsoft.com/office/officeart/2005/8/layout/pyramid1"/>
    <dgm:cxn modelId="{3A646B63-4AF1-4941-9B8F-E95428115D61}" srcId="{F9637105-4F1A-4D08-818D-13641B4CC46D}" destId="{859C3328-DB25-48E2-836A-5FA209E5B6EA}" srcOrd="0" destOrd="0" parTransId="{41B3C5D8-F121-4959-9BA9-7C73227BA242}" sibTransId="{1FE5E440-AAE5-45B0-9B0E-ED3BF89861FF}"/>
    <dgm:cxn modelId="{8EE1FB31-1941-41CC-A611-02AA9C84826F}" type="presOf" srcId="{8DA4AB99-89AF-4AF3-87F4-46A8EE2A8863}" destId="{C68F3047-BA9C-44FA-9703-B69427ACB9B4}" srcOrd="0" destOrd="0" presId="urn:microsoft.com/office/officeart/2005/8/layout/pyramid1"/>
    <dgm:cxn modelId="{AA28E6A3-CBFD-4B4E-A497-10D61D029DBA}" type="presParOf" srcId="{570539C2-CDBA-4411-900A-184F713D2D28}" destId="{BEF86DCC-F06F-48C8-AF5F-E18E403FC270}" srcOrd="0" destOrd="0" presId="urn:microsoft.com/office/officeart/2005/8/layout/pyramid1"/>
    <dgm:cxn modelId="{C28F1965-BFA8-45B4-8F16-6F5B2A5977B8}" type="presParOf" srcId="{BEF86DCC-F06F-48C8-AF5F-E18E403FC270}" destId="{F314275D-0060-4A6D-AB6A-A23DD17E307C}" srcOrd="0" destOrd="0" presId="urn:microsoft.com/office/officeart/2005/8/layout/pyramid1"/>
    <dgm:cxn modelId="{DE8A92A2-47A0-435F-ABC7-8E1C6231014B}" type="presParOf" srcId="{BEF86DCC-F06F-48C8-AF5F-E18E403FC270}" destId="{F8D3E1F1-DFF1-436C-A56A-9CDCCBCCCB75}" srcOrd="1" destOrd="0" presId="urn:microsoft.com/office/officeart/2005/8/layout/pyramid1"/>
    <dgm:cxn modelId="{3FE209BC-7457-4B1D-B26E-243DFCAE43C5}" type="presParOf" srcId="{570539C2-CDBA-4411-900A-184F713D2D28}" destId="{669CCF99-A1BA-403D-B31A-CCD93D73BA24}" srcOrd="1" destOrd="0" presId="urn:microsoft.com/office/officeart/2005/8/layout/pyramid1"/>
    <dgm:cxn modelId="{E73E1A33-55BC-448B-96C4-72C05CF3B011}" type="presParOf" srcId="{669CCF99-A1BA-403D-B31A-CCD93D73BA24}" destId="{34794679-1FED-4027-B7DC-F825FA35C4C8}" srcOrd="0" destOrd="0" presId="urn:microsoft.com/office/officeart/2005/8/layout/pyramid1"/>
    <dgm:cxn modelId="{8007C8DE-89B6-4C4B-892C-98B9543ED248}" type="presParOf" srcId="{669CCF99-A1BA-403D-B31A-CCD93D73BA24}" destId="{C48FB0B7-47EA-4267-945B-D429BE68A5C5}" srcOrd="1" destOrd="0" presId="urn:microsoft.com/office/officeart/2005/8/layout/pyramid1"/>
    <dgm:cxn modelId="{CB76F67F-F124-46D4-B22D-EC69C152DF1D}" type="presParOf" srcId="{570539C2-CDBA-4411-900A-184F713D2D28}" destId="{F6A7BF6B-B0AF-44E2-94E9-3643AD6FFE8E}" srcOrd="2" destOrd="0" presId="urn:microsoft.com/office/officeart/2005/8/layout/pyramid1"/>
    <dgm:cxn modelId="{7592EF66-1731-432A-A2D0-F87BFCFD6137}" type="presParOf" srcId="{F6A7BF6B-B0AF-44E2-94E9-3643AD6FFE8E}" destId="{C68F3047-BA9C-44FA-9703-B69427ACB9B4}" srcOrd="0" destOrd="0" presId="urn:microsoft.com/office/officeart/2005/8/layout/pyramid1"/>
    <dgm:cxn modelId="{60ABCA57-1FF2-4CE2-9B5F-4B6324F829AF}" type="presParOf" srcId="{F6A7BF6B-B0AF-44E2-94E9-3643AD6FFE8E}" destId="{8CABA2EE-5C63-4490-8649-6397A44508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275D-0060-4A6D-AB6A-A23DD17E307C}">
      <dsp:nvSpPr>
        <dsp:cNvPr id="0" name=""/>
        <dsp:cNvSpPr/>
      </dsp:nvSpPr>
      <dsp:spPr>
        <a:xfrm>
          <a:off x="2412304" y="1174"/>
          <a:ext cx="2353842" cy="1621570"/>
        </a:xfrm>
        <a:prstGeom prst="trapezoid">
          <a:avLst>
            <a:gd name="adj" fmla="val 7268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Федеральный уровень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2304" y="1174"/>
        <a:ext cx="2353842" cy="1621570"/>
      </dsp:txXfrm>
    </dsp:sp>
    <dsp:sp modelId="{34794679-1FED-4027-B7DC-F825FA35C4C8}">
      <dsp:nvSpPr>
        <dsp:cNvPr id="0" name=""/>
        <dsp:cNvSpPr/>
      </dsp:nvSpPr>
      <dsp:spPr>
        <a:xfrm>
          <a:off x="1261386" y="1637495"/>
          <a:ext cx="4714232" cy="1604401"/>
        </a:xfrm>
        <a:prstGeom prst="trapezoid">
          <a:avLst>
            <a:gd name="adj" fmla="val 72688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Региональный уровень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6377" y="1637495"/>
        <a:ext cx="3064250" cy="1604401"/>
      </dsp:txXfrm>
    </dsp:sp>
    <dsp:sp modelId="{C68F3047-BA9C-44FA-9703-B69427ACB9B4}">
      <dsp:nvSpPr>
        <dsp:cNvPr id="0" name=""/>
        <dsp:cNvSpPr/>
      </dsp:nvSpPr>
      <dsp:spPr>
        <a:xfrm>
          <a:off x="0" y="3225971"/>
          <a:ext cx="7200800" cy="1727242"/>
        </a:xfrm>
        <a:prstGeom prst="trapezoid">
          <a:avLst>
            <a:gd name="adj" fmla="val 7268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Уровень образовательного учреждения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0139" y="3225971"/>
        <a:ext cx="4680520" cy="1727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0" Type="http://schemas.openxmlformats.org/officeDocument/2006/relationships/image" Target="../media/image33.jpeg"/><Relationship Id="rId4" Type="http://schemas.openxmlformats.org/officeDocument/2006/relationships/image" Target="../media/image4.pn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" y="-4713"/>
            <a:ext cx="11522075" cy="64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4453" y="3960167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 проекта: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Нарватова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Наталья Владимировна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1" y="21803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69" y="4800647"/>
            <a:ext cx="1817965" cy="12885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437" y="1692701"/>
            <a:ext cx="10153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ПРОЦЕССА ПРИЕМА, ПЕРЕДАЧИ И СБОРА ИНФОРМАЦИИ СОТРУДНИКАМИ УЧЕЖДЕНИЯ </a:t>
            </a:r>
            <a:endParaRPr lang="ru-RU" sz="4000" b="1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95" y="202973"/>
            <a:ext cx="1043841" cy="11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4238" y="153139"/>
            <a:ext cx="530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Достигнутые результаты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341" y="56181"/>
            <a:ext cx="1625547" cy="1152128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62569501"/>
              </p:ext>
            </p:extLst>
          </p:nvPr>
        </p:nvGraphicFramePr>
        <p:xfrm>
          <a:off x="936501" y="1079847"/>
          <a:ext cx="90730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" y="153139"/>
            <a:ext cx="60567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3412" y="32813"/>
            <a:ext cx="792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</a:t>
            </a:r>
            <a:r>
              <a:rPr lang="ru-RU" sz="3200" b="1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(«Было</a:t>
            </a:r>
            <a: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«Стало»)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28" y="56181"/>
            <a:ext cx="1625547" cy="1152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" y="109148"/>
            <a:ext cx="606807" cy="6492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6534" y="758432"/>
            <a:ext cx="3625011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kern="0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было единой системы оповещения на отделениях. Отсутствовали группы в мессенджере </a:t>
            </a:r>
            <a:r>
              <a:rPr lang="ru-RU" sz="1800" b="1" kern="0" dirty="0" err="1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1800" b="1" kern="0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народном отделении (секции </a:t>
            </a:r>
            <a:r>
              <a:rPr lang="ru-RU" sz="1800" b="1" kern="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баян/аккордеон, щипковые </a:t>
            </a:r>
            <a:r>
              <a:rPr lang="ru-RU" sz="1800" b="1" kern="0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</a:t>
            </a:r>
            <a:r>
              <a:rPr lang="ru-RU" sz="1800" b="1" kern="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ru-RU" sz="1800" b="1" kern="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отделении </a:t>
            </a:r>
            <a:r>
              <a:rPr lang="ru-RU" sz="1800" b="1" kern="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духовых и ударных </a:t>
            </a:r>
            <a:r>
              <a:rPr lang="ru-RU" sz="1800" b="1" kern="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инструментов!!!</a:t>
            </a:r>
            <a:endParaRPr lang="ru-RU" sz="1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4" y="4264851"/>
            <a:ext cx="2215324" cy="22153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70887" y="836290"/>
            <a:ext cx="4752529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Созданы группы на каждом отделении в мессенджере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для быстрой передачи информации.  Администратором отслеживается прочтение информации участниками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29" y="3384103"/>
            <a:ext cx="3557986" cy="3096072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1503413" y="3484599"/>
            <a:ext cx="1449312" cy="7802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281317" y="2703655"/>
            <a:ext cx="1615211" cy="703279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23" y="-31252"/>
            <a:ext cx="836598" cy="895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28" y="0"/>
            <a:ext cx="1625547" cy="1152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0517" y="156022"/>
            <a:ext cx="7847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</a:t>
            </a:r>
            <a:r>
              <a:rPr lang="ru-RU" sz="3200" b="1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Было» – «Стало»)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9198" t="22200" r="18571" b="14815"/>
          <a:stretch/>
        </p:blipFill>
        <p:spPr>
          <a:xfrm>
            <a:off x="4688738" y="2303983"/>
            <a:ext cx="6833337" cy="3888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5" y="4452588"/>
            <a:ext cx="2614278" cy="19558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9069" y="1295743"/>
            <a:ext cx="361176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тсутствовал бланк отличника: запрашиваемая информация озвучивалась в устной форме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84973" y="1210548"/>
            <a:ext cx="417646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Разработана единая форма </a:t>
            </a:r>
          </a:p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отличника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для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заполнения данных об учащихся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9433445" y="1412170"/>
            <a:ext cx="1368152" cy="891813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080517" y="2941258"/>
            <a:ext cx="1398516" cy="1239941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68" y="10312"/>
            <a:ext cx="778238" cy="832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28" y="10312"/>
            <a:ext cx="1625547" cy="1152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4653" y="231616"/>
            <a:ext cx="694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B4555"/>
                </a:solidFill>
                <a:latin typeface="Futura PT Medium" pitchFamily="34" charset="-52"/>
              </a:rPr>
              <a:t>Визуализация </a:t>
            </a:r>
            <a:r>
              <a:rPr lang="ru-RU" sz="2800" b="1" dirty="0" smtClean="0">
                <a:solidFill>
                  <a:srgbClr val="3B4555"/>
                </a:solidFill>
                <a:latin typeface="Futura PT Medium" pitchFamily="34" charset="-52"/>
              </a:rPr>
              <a:t>(«</a:t>
            </a:r>
            <a:r>
              <a:rPr lang="ru-RU" sz="2800" b="1" dirty="0">
                <a:solidFill>
                  <a:srgbClr val="3B4555"/>
                </a:solidFill>
                <a:latin typeface="Futura PT Medium" pitchFamily="34" charset="-52"/>
              </a:rPr>
              <a:t>Было» – «Стало»)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85" y="3396423"/>
            <a:ext cx="3076056" cy="307605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89" y="3717844"/>
            <a:ext cx="3601189" cy="27008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8050" y="1291812"/>
            <a:ext cx="237007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сотрудников учреждения большой объем </a:t>
            </a:r>
            <a:r>
              <a:rPr lang="ru-RU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непереработанной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информации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1327709"/>
            <a:ext cx="1727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96255" y="878026"/>
            <a:ext cx="575945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Введён в использование бумажный документооборот для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имеющих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технической возможности и электронный документооборот между преподавателями и родителями: данные собираются путем заполнения формы, разработанной по единому образцу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отличника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625133" y="3060055"/>
            <a:ext cx="1224136" cy="1188144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879996" y="2862953"/>
            <a:ext cx="1368152" cy="886326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2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238" cy="832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28" y="0"/>
            <a:ext cx="1625547" cy="1152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6983" y="9206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(«</a:t>
            </a:r>
            <a: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Было» – «Стало»)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" b="7604"/>
          <a:stretch/>
        </p:blipFill>
        <p:spPr>
          <a:xfrm rot="5963909">
            <a:off x="3460103" y="3520595"/>
            <a:ext cx="1133326" cy="1752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5815" r="3916" b="22695"/>
          <a:stretch/>
        </p:blipFill>
        <p:spPr>
          <a:xfrm rot="4284402">
            <a:off x="470573" y="3651766"/>
            <a:ext cx="1224136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"/>
          <a:stretch/>
        </p:blipFill>
        <p:spPr>
          <a:xfrm rot="4776654">
            <a:off x="688082" y="4608564"/>
            <a:ext cx="1307317" cy="2185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" r="-2547" b="14798"/>
          <a:stretch/>
        </p:blipFill>
        <p:spPr>
          <a:xfrm>
            <a:off x="1956274" y="3611176"/>
            <a:ext cx="1103645" cy="1649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16498" b="26721"/>
          <a:stretch/>
        </p:blipFill>
        <p:spPr>
          <a:xfrm rot="6042615">
            <a:off x="2830419" y="4837096"/>
            <a:ext cx="1461471" cy="17280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4913" y="2113917"/>
            <a:ext cx="4536504" cy="25505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5571" y="3897438"/>
            <a:ext cx="4536504" cy="25505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9836" y="1252952"/>
            <a:ext cx="3122489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Временные потери при заполнении таблицы: информация собиралась в произвольной форме. Отсутствовал электронный документооборот между сотрудниками </a:t>
            </a: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учреждения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1208" y="632245"/>
            <a:ext cx="5216284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использование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электронного документооборота между завучем и зав.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отделениями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системе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данные собираются в режиме онлайн путем заполнения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таблицы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672805" y="2159967"/>
            <a:ext cx="458449" cy="1402139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761370" y="2109573"/>
            <a:ext cx="735376" cy="1644289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6202" y="-29731"/>
            <a:ext cx="6908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стандарты (СОК)</a:t>
            </a:r>
            <a:b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внедренным </a:t>
            </a:r>
            <a:r>
              <a:rPr lang="ru-RU" sz="3200" b="1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улучшениям</a:t>
            </a:r>
            <a:endParaRPr lang="ru-RU" sz="3200" b="1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6581" y="1943943"/>
            <a:ext cx="775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89" y="18727"/>
            <a:ext cx="1625547" cy="115212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3243"/>
              </p:ext>
            </p:extLst>
          </p:nvPr>
        </p:nvGraphicFramePr>
        <p:xfrm>
          <a:off x="7178" y="1294222"/>
          <a:ext cx="11521677" cy="5183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3007">
                  <a:extLst>
                    <a:ext uri="{9D8B030D-6E8A-4147-A177-3AD203B41FA5}">
                      <a16:colId xmlns:a16="http://schemas.microsoft.com/office/drawing/2014/main" val="836462135"/>
                    </a:ext>
                  </a:extLst>
                </a:gridCol>
                <a:gridCol w="8856984">
                  <a:extLst>
                    <a:ext uri="{9D8B030D-6E8A-4147-A177-3AD203B41FA5}">
                      <a16:colId xmlns:a16="http://schemas.microsoft.com/office/drawing/2014/main" val="533260278"/>
                    </a:ext>
                  </a:extLst>
                </a:gridCol>
                <a:gridCol w="1501686">
                  <a:extLst>
                    <a:ext uri="{9D8B030D-6E8A-4147-A177-3AD203B41FA5}">
                      <a16:colId xmlns:a16="http://schemas.microsoft.com/office/drawing/2014/main" val="2311521861"/>
                    </a:ext>
                  </a:extLst>
                </a:gridCol>
              </a:tblGrid>
              <a:tr h="4269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шага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Рабочая</a:t>
                      </a:r>
                      <a:r>
                        <a:rPr lang="ru-RU" baseline="0" dirty="0" smtClean="0"/>
                        <a:t> пошаговая последовательность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691137"/>
                  </a:ext>
                </a:extLst>
              </a:tr>
              <a:tr h="4269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 дает распоряжение завучу о сборе данных об учащихся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мин.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52939"/>
                  </a:ext>
                </a:extLst>
              </a:tr>
              <a:tr h="4269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Завуч размещает информацию в группе </a:t>
                      </a:r>
                      <a:r>
                        <a:rPr lang="ru-RU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WhatsApp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сборе и сроках сдачи информации об учащихся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мин.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392545"/>
                  </a:ext>
                </a:extLst>
              </a:tr>
              <a:tr h="4269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Завуч делает рассылку бланка отличника в электронном виде преподавателям и выводит на бумажном носителе для не имеющих технической возможности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часа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10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Преподаватели по классам делают рассылку бланка отличника родителям в электронном виде или раздают на бумажном носителе для не имеющих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технической возможности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часов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36336"/>
                  </a:ext>
                </a:extLst>
              </a:tr>
              <a:tr h="4269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Родители передают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запрашиваемую информацию преподавателям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дня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81544"/>
                  </a:ext>
                </a:extLst>
              </a:tr>
              <a:tr h="4269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Преподаватели передают информацию от родителей зав. отделениями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часов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742364"/>
                  </a:ext>
                </a:extLst>
              </a:tr>
              <a:tr h="4269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Зав. отделениями заполняют данные в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таблице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 5 часов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185622"/>
                  </a:ext>
                </a:extLst>
              </a:tr>
              <a:tr h="4269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Завуч обрабатывает полученные данные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часа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616062"/>
                  </a:ext>
                </a:extLst>
              </a:tr>
              <a:tr h="42694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дней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5356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" y="-29731"/>
            <a:ext cx="767800" cy="8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2"/>
            <a:ext cx="11522075" cy="64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8158" y="3271206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69" y="4800647"/>
            <a:ext cx="1817965" cy="1288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42" y="431776"/>
            <a:ext cx="1009457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22" y="14737"/>
            <a:ext cx="1625547" cy="1152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5744" y="-1260550"/>
            <a:ext cx="6408441" cy="90730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84" y="0"/>
            <a:ext cx="807311" cy="8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491" y="169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972" y="23729"/>
            <a:ext cx="1625547" cy="11521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52725" y="853600"/>
            <a:ext cx="6615594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Нарватова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Н.В., методист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руководитель проекта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0517" y="1834395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Колпакова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Е.А. – старший администратор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4148" y="3203259"/>
            <a:ext cx="43931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Падина Е.В. – зам. директора по УВР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23314" y="1725187"/>
            <a:ext cx="3752181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Кунц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А.В. – зав. отделением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9734" y="5668564"/>
            <a:ext cx="499455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Климов В.Я. – зав. отделением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04" y="719807"/>
            <a:ext cx="608296" cy="912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0" y="1628740"/>
            <a:ext cx="647188" cy="9704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78" y="1529671"/>
            <a:ext cx="648704" cy="9726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7" y="2987551"/>
            <a:ext cx="720712" cy="10806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21" y="5303630"/>
            <a:ext cx="720712" cy="10806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5" y="4375764"/>
            <a:ext cx="679270" cy="10185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63" y="4153061"/>
            <a:ext cx="679269" cy="101852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304387" y="4640417"/>
            <a:ext cx="4830810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Андрейченко Н.В.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зав. отделением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18697" y="4396957"/>
            <a:ext cx="4405630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Хозяшова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А.С.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зав. отделением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01" y="2915335"/>
            <a:ext cx="625397" cy="93774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631497" y="3007423"/>
            <a:ext cx="468795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Каретина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Н.Ф.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зав. отделением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41" y="5189"/>
            <a:ext cx="789319" cy="8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549" y="216613"/>
            <a:ext cx="4480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Легенда проекта</a:t>
            </a:r>
            <a:endParaRPr lang="ru-RU" sz="3200" b="1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1;p6"/>
          <p:cNvSpPr/>
          <p:nvPr/>
        </p:nvSpPr>
        <p:spPr>
          <a:xfrm>
            <a:off x="1512565" y="1254776"/>
            <a:ext cx="720080" cy="719807"/>
          </a:xfrm>
          <a:prstGeom prst="rect">
            <a:avLst/>
          </a:prstGeom>
          <a:solidFill>
            <a:srgbClr val="0091F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3;p6"/>
          <p:cNvSpPr/>
          <p:nvPr/>
        </p:nvSpPr>
        <p:spPr>
          <a:xfrm>
            <a:off x="1512565" y="2895724"/>
            <a:ext cx="720080" cy="695691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8;p6"/>
          <p:cNvSpPr/>
          <p:nvPr/>
        </p:nvSpPr>
        <p:spPr>
          <a:xfrm>
            <a:off x="1224533" y="4464378"/>
            <a:ext cx="1512168" cy="1080120"/>
          </a:xfrm>
          <a:prstGeom prst="irregularSeal1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6701" y="1383848"/>
            <a:ext cx="384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</a:t>
            </a:r>
            <a:r>
              <a:rPr lang="ru-RU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зам. директора по УВР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6701" y="2924113"/>
            <a:ext cx="363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с</a:t>
            </a:r>
            <a:r>
              <a:rPr lang="ru-RU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отрудник ДШИ № 50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2725" y="4773605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ё</a:t>
            </a:r>
            <a:r>
              <a:rPr lang="ru-RU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ж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74;p6"/>
          <p:cNvSpPr/>
          <p:nvPr/>
        </p:nvSpPr>
        <p:spPr>
          <a:xfrm>
            <a:off x="7255665" y="2398795"/>
            <a:ext cx="797896" cy="733213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Times New Roman"/>
              <a:buNone/>
            </a:pPr>
            <a:r>
              <a:rPr lang="ru-RU" sz="1800" b="1" i="0" u="none" strike="noStrike" cap="none" dirty="0" smtClean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dirty="0"/>
          </a:p>
        </p:txBody>
      </p:sp>
      <p:sp>
        <p:nvSpPr>
          <p:cNvPr id="10" name="Google Shape;75;p6"/>
          <p:cNvSpPr/>
          <p:nvPr/>
        </p:nvSpPr>
        <p:spPr>
          <a:xfrm>
            <a:off x="7255665" y="3474421"/>
            <a:ext cx="827152" cy="676527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Times New Roman"/>
              <a:buNone/>
            </a:pPr>
            <a:r>
              <a:rPr lang="ru-RU" sz="1800" b="1" i="0" u="none" strike="noStrike" cap="none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85147" y="2434059"/>
            <a:ext cx="3079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</a:t>
            </a:r>
            <a:r>
              <a:rPr lang="ru-RU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зав. отделениями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185147" y="3385778"/>
            <a:ext cx="3422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</a:t>
            </a:r>
            <a:r>
              <a:rPr lang="ru-RU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преподаватель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28" y="0"/>
            <a:ext cx="1625547" cy="1152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83" y="-28352"/>
            <a:ext cx="833808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28" y="56181"/>
            <a:ext cx="1625547" cy="11521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0168" y="177793"/>
            <a:ext cx="7560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текущего состояния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" y="1360291"/>
            <a:ext cx="6337884" cy="4760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30" y="787807"/>
            <a:ext cx="3455900" cy="19439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75" y="2662019"/>
            <a:ext cx="3199872" cy="17999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11" y="4392215"/>
            <a:ext cx="3711929" cy="20879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01"/>
            <a:ext cx="699777" cy="7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28" y="-5344"/>
            <a:ext cx="1625547" cy="1152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84970" y="47470"/>
            <a:ext cx="358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Анализ проблем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5133" y="-5344"/>
            <a:ext cx="1521947" cy="113687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15920"/>
              </p:ext>
            </p:extLst>
          </p:nvPr>
        </p:nvGraphicFramePr>
        <p:xfrm>
          <a:off x="0" y="1131532"/>
          <a:ext cx="11522075" cy="551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3050">
                  <a:extLst>
                    <a:ext uri="{9D8B030D-6E8A-4147-A177-3AD203B41FA5}">
                      <a16:colId xmlns:a16="http://schemas.microsoft.com/office/drawing/2014/main" val="3632401506"/>
                    </a:ext>
                  </a:extLst>
                </a:gridCol>
                <a:gridCol w="3207787">
                  <a:extLst>
                    <a:ext uri="{9D8B030D-6E8A-4147-A177-3AD203B41FA5}">
                      <a16:colId xmlns:a16="http://schemas.microsoft.com/office/drawing/2014/main" val="43212183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290790047"/>
                    </a:ext>
                  </a:extLst>
                </a:gridCol>
                <a:gridCol w="5040958">
                  <a:extLst>
                    <a:ext uri="{9D8B030D-6E8A-4147-A177-3AD203B41FA5}">
                      <a16:colId xmlns:a16="http://schemas.microsoft.com/office/drawing/2014/main" val="1117105590"/>
                    </a:ext>
                  </a:extLst>
                </a:gridCol>
              </a:tblGrid>
              <a:tr h="5490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Коренная причина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устранению проблем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34406"/>
                  </a:ext>
                </a:extLst>
              </a:tr>
              <a:tr h="81417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Подробное разъяснение запрашиваемой информации</a:t>
                      </a:r>
                      <a:endParaRPr lang="ru-RU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отделениях нет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единой системы оповещения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групп на каждом отделении в мессенджере 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WhatsApp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быстрой передачи информации и отслеживание администратором о ее прочтении участниками групп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84821"/>
                  </a:ext>
                </a:extLst>
              </a:tr>
              <a:tr h="95364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единого образца для заполнения: 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запрашиваемая информация озвучивалась в устной форме</a:t>
                      </a:r>
                      <a:endParaRPr lang="ru-RU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разработан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бланк отличника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единой формы для заполнения данных об учащихся (</a:t>
                      </a:r>
                      <a:r>
                        <a:rPr lang="ru-RU" sz="15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бланк отличника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511219"/>
                  </a:ext>
                </a:extLst>
              </a:tr>
              <a:tr h="15801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сотрудников учреждения б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ольшой объем </a:t>
                      </a:r>
                      <a:r>
                        <a:rPr lang="ru-RU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непереработанной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информации</a:t>
                      </a:r>
                      <a:endParaRPr lang="ru-RU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Большая загруженность сотрудников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 в использование бумажного документооборота для не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имеющих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технической возможности и электронного документооборота между преподавателями и родителями: данные собираются путем заполнения формы, разработанной по единому образцу</a:t>
                      </a:r>
                    </a:p>
                    <a:p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78663"/>
                  </a:ext>
                </a:extLst>
              </a:tr>
              <a:tr h="117038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Временные потери при заполнении таблицы: информация собирается в произвольной форме</a:t>
                      </a:r>
                      <a:endParaRPr lang="ru-RU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электронного документооборота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 в использование электронного документооборота между завучем и зав. отделениями в системе </a:t>
                      </a:r>
                      <a:r>
                        <a:rPr lang="ru-RU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данные собираются в режиме онлайн путем заполнения </a:t>
                      </a:r>
                      <a:r>
                        <a:rPr lang="ru-RU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таблицы</a:t>
                      </a:r>
                    </a:p>
                    <a:p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2750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1" y="-5344"/>
            <a:ext cx="778356" cy="83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31" y="56181"/>
            <a:ext cx="1625547" cy="1152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5145" y="78360"/>
            <a:ext cx="4160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Пирамида проблем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27478811"/>
              </p:ext>
            </p:extLst>
          </p:nvPr>
        </p:nvGraphicFramePr>
        <p:xfrm>
          <a:off x="-14245" y="790643"/>
          <a:ext cx="7200800" cy="495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96226" y="1858521"/>
            <a:ext cx="2217210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выявлено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341" y="4183856"/>
            <a:ext cx="575945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Подробное разъяснение запрашиваемой информации;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Отсутствие единого образца для заполнения;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Большой объем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непереработанной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информации;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Временные потери при заполнении таблицы.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5" y="0"/>
            <a:ext cx="740014" cy="7918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65093" y="2920092"/>
            <a:ext cx="2217210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выявлено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964" y="40756"/>
            <a:ext cx="1625547" cy="1152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0597" y="158048"/>
            <a:ext cx="761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3200" b="1" kern="0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целевого состояния процесса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53"/>
            <a:ext cx="6505081" cy="4968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59" y="2520007"/>
            <a:ext cx="5400116" cy="3037565"/>
          </a:xfrm>
          <a:prstGeom prst="rect">
            <a:avLst/>
          </a:prstGeom>
          <a:effectLst>
            <a:softEdge rad="63500"/>
          </a:effectLst>
          <a:scene3d>
            <a:camera prst="perspectiveLef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49" y="-14662"/>
            <a:ext cx="753717" cy="8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509" y="2386773"/>
            <a:ext cx="402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  <a:p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  <a:p>
            <a:pPr marL="273050" indent="-273050">
              <a:buFont typeface="Arial" pitchFamily="34" charset="0"/>
              <a:buChar char="•"/>
            </a:pP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710" y="23153"/>
            <a:ext cx="1625547" cy="11521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4453" y="23153"/>
            <a:ext cx="9936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</a:t>
            </a:r>
            <a:r>
              <a:rPr lang="ru-RU" sz="3200" b="1" kern="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устранению проблем </a:t>
            </a:r>
            <a:endParaRPr lang="ru-RU" sz="3200" b="1" kern="0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68520"/>
              </p:ext>
            </p:extLst>
          </p:nvPr>
        </p:nvGraphicFramePr>
        <p:xfrm>
          <a:off x="14340" y="1287644"/>
          <a:ext cx="11507736" cy="50515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3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Исполнитель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816" marR="26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816" marR="268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415">
                <a:tc>
                  <a:txBody>
                    <a:bodyPr/>
                    <a:lstStyle/>
                    <a:p>
                      <a:pPr marL="0" marR="0" lvl="0" indent="0" algn="just" defTabSz="102248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групп на каждом отделении в мессенджере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WhatsApp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для быстрой передачи информации и отслеживание о ее прочтении участниками групп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Зав. отделениями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816" marR="26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22.02.2021</a:t>
                      </a:r>
                      <a:r>
                        <a:rPr lang="ru-RU" sz="18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816" marR="26816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15585"/>
                  </a:ext>
                </a:extLst>
              </a:tr>
              <a:tr h="485417">
                <a:tc>
                  <a:txBody>
                    <a:bodyPr/>
                    <a:lstStyle/>
                    <a:p>
                      <a:pPr marL="0" marR="0" lvl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единой формы для заполнения данных об учащихся (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бланк отличника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Падина Е.В.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24.02.2021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415">
                <a:tc>
                  <a:txBody>
                    <a:bodyPr/>
                    <a:lstStyle/>
                    <a:p>
                      <a:pPr marL="0" marR="0" lvl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 в использование бумажного документооборота для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имеющих технической возможности 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электронного документооборота между преподавателями и родителями: данные собираются путем заполнения формы, разработанной по единому образцу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Падина Е.В.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24.02.2021 г.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415">
                <a:tc>
                  <a:txBody>
                    <a:bodyPr/>
                    <a:lstStyle/>
                    <a:p>
                      <a:pPr marL="0" marR="0" lvl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 в использование электронного документооборота между завучем и зав. отделениями в системе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данные собираются в режиме онлайн путем заполнения 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таблицы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Нарватова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Н.В.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26.02.2021 г.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97479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" y="32785"/>
            <a:ext cx="728712" cy="7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752</Words>
  <Application>Microsoft Office PowerPoint</Application>
  <PresentationFormat>Произвольный</PresentationFormat>
  <Paragraphs>122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Futura PT Book</vt:lpstr>
      <vt:lpstr>Futura PT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User</cp:lastModifiedBy>
  <cp:revision>82</cp:revision>
  <dcterms:created xsi:type="dcterms:W3CDTF">2018-10-19T07:56:24Z</dcterms:created>
  <dcterms:modified xsi:type="dcterms:W3CDTF">2021-05-13T12:23:36Z</dcterms:modified>
</cp:coreProperties>
</file>